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102" d="100"/>
          <a:sy n="102" d="100"/>
        </p:scale>
        <p:origin x="23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BCD8C-4096-4F74-9212-DBBFC9E07F2C}"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25FA54-7F54-4E92-885D-5C40F4F895C8}" type="slidenum">
              <a:rPr lang="en-US" smtClean="0"/>
              <a:t>‹#›</a:t>
            </a:fld>
            <a:endParaRPr lang="en-US"/>
          </a:p>
        </p:txBody>
      </p:sp>
    </p:spTree>
    <p:extLst>
      <p:ext uri="{BB962C8B-B14F-4D97-AF65-F5344CB8AC3E}">
        <p14:creationId xmlns:p14="http://schemas.microsoft.com/office/powerpoint/2010/main" val="3006788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25FA54-7F54-4E92-885D-5C40F4F895C8}" type="slidenum">
              <a:rPr lang="en-US" smtClean="0"/>
              <a:t>12</a:t>
            </a:fld>
            <a:endParaRPr lang="en-US"/>
          </a:p>
        </p:txBody>
      </p:sp>
    </p:spTree>
    <p:extLst>
      <p:ext uri="{BB962C8B-B14F-4D97-AF65-F5344CB8AC3E}">
        <p14:creationId xmlns:p14="http://schemas.microsoft.com/office/powerpoint/2010/main" val="1618285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6C6E1-6AD8-09F0-A1D0-4535A9BFA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73BDC-989F-50F1-5BFA-3A9284EFF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B95146-CDFC-D587-BF6E-2B5BEAE6D57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23EAFA-46BB-D714-6C60-3FC43A8FA0E3}"/>
              </a:ext>
            </a:extLst>
          </p:cNvPr>
          <p:cNvSpPr>
            <a:spLocks noGrp="1"/>
          </p:cNvSpPr>
          <p:nvPr>
            <p:ph type="sldNum" sz="quarter" idx="5"/>
          </p:nvPr>
        </p:nvSpPr>
        <p:spPr/>
        <p:txBody>
          <a:bodyPr/>
          <a:lstStyle/>
          <a:p>
            <a:fld id="{8025FA54-7F54-4E92-885D-5C40F4F895C8}" type="slidenum">
              <a:rPr lang="en-US" smtClean="0"/>
              <a:t>13</a:t>
            </a:fld>
            <a:endParaRPr lang="en-US"/>
          </a:p>
        </p:txBody>
      </p:sp>
    </p:spTree>
    <p:extLst>
      <p:ext uri="{BB962C8B-B14F-4D97-AF65-F5344CB8AC3E}">
        <p14:creationId xmlns:p14="http://schemas.microsoft.com/office/powerpoint/2010/main" val="1327373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1C844-F36D-99CE-047B-E165340A6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F9CBD-8669-C9D8-C89A-3C0744386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8DDE5-9B9B-9425-B08D-9C5C769DE7A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48C67D-7A4E-9E6E-2012-DAA78C212935}"/>
              </a:ext>
            </a:extLst>
          </p:cNvPr>
          <p:cNvSpPr>
            <a:spLocks noGrp="1"/>
          </p:cNvSpPr>
          <p:nvPr>
            <p:ph type="sldNum" sz="quarter" idx="5"/>
          </p:nvPr>
        </p:nvSpPr>
        <p:spPr/>
        <p:txBody>
          <a:bodyPr/>
          <a:lstStyle/>
          <a:p>
            <a:fld id="{8025FA54-7F54-4E92-885D-5C40F4F895C8}" type="slidenum">
              <a:rPr lang="en-US" smtClean="0"/>
              <a:t>14</a:t>
            </a:fld>
            <a:endParaRPr lang="en-US"/>
          </a:p>
        </p:txBody>
      </p:sp>
    </p:spTree>
    <p:extLst>
      <p:ext uri="{BB962C8B-B14F-4D97-AF65-F5344CB8AC3E}">
        <p14:creationId xmlns:p14="http://schemas.microsoft.com/office/powerpoint/2010/main" val="3302107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73B7-EC04-7AD6-FFDD-31E66AB6AB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DB3570-7B8D-FDAE-0C81-41A1AEF981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9FB6BB-F896-610B-7E62-B8386B5BB093}"/>
              </a:ext>
            </a:extLst>
          </p:cNvPr>
          <p:cNvSpPr>
            <a:spLocks noGrp="1"/>
          </p:cNvSpPr>
          <p:nvPr>
            <p:ph type="dt" sz="half" idx="10"/>
          </p:nvPr>
        </p:nvSpPr>
        <p:spPr/>
        <p:txBody>
          <a:bodyPr/>
          <a:lstStyle/>
          <a:p>
            <a:fld id="{9ABC2EEE-1876-4B5F-BA4F-A64EB0B25384}" type="datetimeFigureOut">
              <a:rPr lang="en-US" smtClean="0"/>
              <a:t>5/8/2025</a:t>
            </a:fld>
            <a:endParaRPr lang="en-US"/>
          </a:p>
        </p:txBody>
      </p:sp>
      <p:sp>
        <p:nvSpPr>
          <p:cNvPr id="5" name="Footer Placeholder 4">
            <a:extLst>
              <a:ext uri="{FF2B5EF4-FFF2-40B4-BE49-F238E27FC236}">
                <a16:creationId xmlns:a16="http://schemas.microsoft.com/office/drawing/2014/main" id="{F4296B70-0283-1DA0-6DFE-F0EB6A67F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434F9-1662-BA8B-1AA7-04CEB639D0AA}"/>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455886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E0CA-229A-1D9A-84D9-570B455F7E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6DE586-B166-3C09-E6C6-08CCAA2D7F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EA4F1-231C-1EF1-B091-258E5E1E79D9}"/>
              </a:ext>
            </a:extLst>
          </p:cNvPr>
          <p:cNvSpPr>
            <a:spLocks noGrp="1"/>
          </p:cNvSpPr>
          <p:nvPr>
            <p:ph type="dt" sz="half" idx="10"/>
          </p:nvPr>
        </p:nvSpPr>
        <p:spPr/>
        <p:txBody>
          <a:bodyPr/>
          <a:lstStyle/>
          <a:p>
            <a:fld id="{9ABC2EEE-1876-4B5F-BA4F-A64EB0B25384}" type="datetimeFigureOut">
              <a:rPr lang="en-US" smtClean="0"/>
              <a:t>5/8/2025</a:t>
            </a:fld>
            <a:endParaRPr lang="en-US"/>
          </a:p>
        </p:txBody>
      </p:sp>
      <p:sp>
        <p:nvSpPr>
          <p:cNvPr id="5" name="Footer Placeholder 4">
            <a:extLst>
              <a:ext uri="{FF2B5EF4-FFF2-40B4-BE49-F238E27FC236}">
                <a16:creationId xmlns:a16="http://schemas.microsoft.com/office/drawing/2014/main" id="{79A647EB-46D3-7E41-E25A-A13E6AFEF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11FF8-A510-1116-FC85-99F5DEAEBC01}"/>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1870840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7B25F2-3C1B-9BF1-34D9-027E28F597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96236C-1461-4B7D-66D7-2FBF893740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763A02-AED2-0A6D-879A-D52FB02B7A04}"/>
              </a:ext>
            </a:extLst>
          </p:cNvPr>
          <p:cNvSpPr>
            <a:spLocks noGrp="1"/>
          </p:cNvSpPr>
          <p:nvPr>
            <p:ph type="dt" sz="half" idx="10"/>
          </p:nvPr>
        </p:nvSpPr>
        <p:spPr/>
        <p:txBody>
          <a:bodyPr/>
          <a:lstStyle/>
          <a:p>
            <a:fld id="{9ABC2EEE-1876-4B5F-BA4F-A64EB0B25384}" type="datetimeFigureOut">
              <a:rPr lang="en-US" smtClean="0"/>
              <a:t>5/8/2025</a:t>
            </a:fld>
            <a:endParaRPr lang="en-US"/>
          </a:p>
        </p:txBody>
      </p:sp>
      <p:sp>
        <p:nvSpPr>
          <p:cNvPr id="5" name="Footer Placeholder 4">
            <a:extLst>
              <a:ext uri="{FF2B5EF4-FFF2-40B4-BE49-F238E27FC236}">
                <a16:creationId xmlns:a16="http://schemas.microsoft.com/office/drawing/2014/main" id="{FF6062D8-2596-B402-D405-5448626BFF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2A092-BD12-589F-BD60-38FBD45BB2FA}"/>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158271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69EC-C2A8-E612-662F-C9664D01A9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7235E-97F0-BFF2-6014-4F29ED76B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F6A9B-2C24-F80B-9998-F0168E00EF0C}"/>
              </a:ext>
            </a:extLst>
          </p:cNvPr>
          <p:cNvSpPr>
            <a:spLocks noGrp="1"/>
          </p:cNvSpPr>
          <p:nvPr>
            <p:ph type="dt" sz="half" idx="10"/>
          </p:nvPr>
        </p:nvSpPr>
        <p:spPr/>
        <p:txBody>
          <a:bodyPr/>
          <a:lstStyle/>
          <a:p>
            <a:fld id="{9ABC2EEE-1876-4B5F-BA4F-A64EB0B25384}" type="datetimeFigureOut">
              <a:rPr lang="en-US" smtClean="0"/>
              <a:t>5/8/2025</a:t>
            </a:fld>
            <a:endParaRPr lang="en-US"/>
          </a:p>
        </p:txBody>
      </p:sp>
      <p:sp>
        <p:nvSpPr>
          <p:cNvPr id="5" name="Footer Placeholder 4">
            <a:extLst>
              <a:ext uri="{FF2B5EF4-FFF2-40B4-BE49-F238E27FC236}">
                <a16:creationId xmlns:a16="http://schemas.microsoft.com/office/drawing/2014/main" id="{28103DE8-37A8-6185-D972-FC5A8FFC4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C5F79-89ED-A03C-1B96-31BAF4C8FE3B}"/>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41847381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B8C14-2E5B-0951-E60D-C7CC4B4BDF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72D82-1DED-1571-ABEE-5EF710A367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6C543C-F395-1EB1-D88E-28390CDE18FF}"/>
              </a:ext>
            </a:extLst>
          </p:cNvPr>
          <p:cNvSpPr>
            <a:spLocks noGrp="1"/>
          </p:cNvSpPr>
          <p:nvPr>
            <p:ph type="dt" sz="half" idx="10"/>
          </p:nvPr>
        </p:nvSpPr>
        <p:spPr/>
        <p:txBody>
          <a:bodyPr/>
          <a:lstStyle/>
          <a:p>
            <a:fld id="{9ABC2EEE-1876-4B5F-BA4F-A64EB0B25384}" type="datetimeFigureOut">
              <a:rPr lang="en-US" smtClean="0"/>
              <a:t>5/8/2025</a:t>
            </a:fld>
            <a:endParaRPr lang="en-US"/>
          </a:p>
        </p:txBody>
      </p:sp>
      <p:sp>
        <p:nvSpPr>
          <p:cNvPr id="5" name="Footer Placeholder 4">
            <a:extLst>
              <a:ext uri="{FF2B5EF4-FFF2-40B4-BE49-F238E27FC236}">
                <a16:creationId xmlns:a16="http://schemas.microsoft.com/office/drawing/2014/main" id="{5B97503B-ECC6-081C-8909-028BDF074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9CBC0-606E-6769-507C-D9C0540DF4B0}"/>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12517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8258-F1B4-67F4-AF81-EB9B12DC74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BEB57-6A09-0FC6-D63E-D10B60CBA4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04F2F7-0D15-BC3B-0560-886A259B09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3F1DF6-B48E-22F1-9126-8FB32A2DBA33}"/>
              </a:ext>
            </a:extLst>
          </p:cNvPr>
          <p:cNvSpPr>
            <a:spLocks noGrp="1"/>
          </p:cNvSpPr>
          <p:nvPr>
            <p:ph type="dt" sz="half" idx="10"/>
          </p:nvPr>
        </p:nvSpPr>
        <p:spPr/>
        <p:txBody>
          <a:bodyPr/>
          <a:lstStyle/>
          <a:p>
            <a:fld id="{9ABC2EEE-1876-4B5F-BA4F-A64EB0B25384}" type="datetimeFigureOut">
              <a:rPr lang="en-US" smtClean="0"/>
              <a:t>5/8/2025</a:t>
            </a:fld>
            <a:endParaRPr lang="en-US"/>
          </a:p>
        </p:txBody>
      </p:sp>
      <p:sp>
        <p:nvSpPr>
          <p:cNvPr id="6" name="Footer Placeholder 5">
            <a:extLst>
              <a:ext uri="{FF2B5EF4-FFF2-40B4-BE49-F238E27FC236}">
                <a16:creationId xmlns:a16="http://schemas.microsoft.com/office/drawing/2014/main" id="{12F95CD3-2104-ABF9-7A5C-38264168E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3EF0E6-2842-5290-79BB-DC331302DC5D}"/>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28149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97A0-96D8-06E5-001F-9D47093E8C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264A97-7644-CC4F-CEC3-C5AA9C72B8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B180F3-687B-85AF-3D67-C45EF6E74B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B29A7F-9955-2C42-BAB0-68C7E95FCE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34B47-F3F5-6834-1FAC-351B4A9100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209B60-B740-FC68-79CB-3AC40DC41E7C}"/>
              </a:ext>
            </a:extLst>
          </p:cNvPr>
          <p:cNvSpPr>
            <a:spLocks noGrp="1"/>
          </p:cNvSpPr>
          <p:nvPr>
            <p:ph type="dt" sz="half" idx="10"/>
          </p:nvPr>
        </p:nvSpPr>
        <p:spPr/>
        <p:txBody>
          <a:bodyPr/>
          <a:lstStyle/>
          <a:p>
            <a:fld id="{9ABC2EEE-1876-4B5F-BA4F-A64EB0B25384}" type="datetimeFigureOut">
              <a:rPr lang="en-US" smtClean="0"/>
              <a:t>5/8/2025</a:t>
            </a:fld>
            <a:endParaRPr lang="en-US"/>
          </a:p>
        </p:txBody>
      </p:sp>
      <p:sp>
        <p:nvSpPr>
          <p:cNvPr id="8" name="Footer Placeholder 7">
            <a:extLst>
              <a:ext uri="{FF2B5EF4-FFF2-40B4-BE49-F238E27FC236}">
                <a16:creationId xmlns:a16="http://schemas.microsoft.com/office/drawing/2014/main" id="{DB69CCF6-7BB8-4541-BE1C-3A096B8386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01FBE8-DC35-B70E-AA1C-36C5B9DE9957}"/>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213958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65DE-B566-B607-42D7-6EE5D63488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9D69AE-C5A8-20E4-A3C6-7BF710FF58AC}"/>
              </a:ext>
            </a:extLst>
          </p:cNvPr>
          <p:cNvSpPr>
            <a:spLocks noGrp="1"/>
          </p:cNvSpPr>
          <p:nvPr>
            <p:ph type="dt" sz="half" idx="10"/>
          </p:nvPr>
        </p:nvSpPr>
        <p:spPr/>
        <p:txBody>
          <a:bodyPr/>
          <a:lstStyle/>
          <a:p>
            <a:fld id="{9ABC2EEE-1876-4B5F-BA4F-A64EB0B25384}" type="datetimeFigureOut">
              <a:rPr lang="en-US" smtClean="0"/>
              <a:t>5/8/2025</a:t>
            </a:fld>
            <a:endParaRPr lang="en-US"/>
          </a:p>
        </p:txBody>
      </p:sp>
      <p:sp>
        <p:nvSpPr>
          <p:cNvPr id="4" name="Footer Placeholder 3">
            <a:extLst>
              <a:ext uri="{FF2B5EF4-FFF2-40B4-BE49-F238E27FC236}">
                <a16:creationId xmlns:a16="http://schemas.microsoft.com/office/drawing/2014/main" id="{B5CF8FDF-189E-E54E-6F2F-F921AA005B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2938B0-966C-CB5F-F809-C934B0CECDB1}"/>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415134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40746B-1104-76E4-CB65-A00B75F54395}"/>
              </a:ext>
            </a:extLst>
          </p:cNvPr>
          <p:cNvSpPr>
            <a:spLocks noGrp="1"/>
          </p:cNvSpPr>
          <p:nvPr>
            <p:ph type="dt" sz="half" idx="10"/>
          </p:nvPr>
        </p:nvSpPr>
        <p:spPr/>
        <p:txBody>
          <a:bodyPr/>
          <a:lstStyle/>
          <a:p>
            <a:fld id="{9ABC2EEE-1876-4B5F-BA4F-A64EB0B25384}" type="datetimeFigureOut">
              <a:rPr lang="en-US" smtClean="0"/>
              <a:t>5/8/2025</a:t>
            </a:fld>
            <a:endParaRPr lang="en-US"/>
          </a:p>
        </p:txBody>
      </p:sp>
      <p:sp>
        <p:nvSpPr>
          <p:cNvPr id="3" name="Footer Placeholder 2">
            <a:extLst>
              <a:ext uri="{FF2B5EF4-FFF2-40B4-BE49-F238E27FC236}">
                <a16:creationId xmlns:a16="http://schemas.microsoft.com/office/drawing/2014/main" id="{21D37B19-2688-8989-837D-E4B3FFC75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A8D85-DA9A-83B0-1FBC-64F5F8F34DF6}"/>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19536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B69C-10AF-C119-7340-9A9AA1588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504947-39F6-FC3C-2A00-042DE92E1E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23BD69-A6E8-6946-F4A9-45ADF05D3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B12864-205C-C4A5-90F9-84844B50E293}"/>
              </a:ext>
            </a:extLst>
          </p:cNvPr>
          <p:cNvSpPr>
            <a:spLocks noGrp="1"/>
          </p:cNvSpPr>
          <p:nvPr>
            <p:ph type="dt" sz="half" idx="10"/>
          </p:nvPr>
        </p:nvSpPr>
        <p:spPr/>
        <p:txBody>
          <a:bodyPr/>
          <a:lstStyle/>
          <a:p>
            <a:fld id="{9ABC2EEE-1876-4B5F-BA4F-A64EB0B25384}" type="datetimeFigureOut">
              <a:rPr lang="en-US" smtClean="0"/>
              <a:t>5/8/2025</a:t>
            </a:fld>
            <a:endParaRPr lang="en-US"/>
          </a:p>
        </p:txBody>
      </p:sp>
      <p:sp>
        <p:nvSpPr>
          <p:cNvPr id="6" name="Footer Placeholder 5">
            <a:extLst>
              <a:ext uri="{FF2B5EF4-FFF2-40B4-BE49-F238E27FC236}">
                <a16:creationId xmlns:a16="http://schemas.microsoft.com/office/drawing/2014/main" id="{B445D0F2-9FFE-475B-4365-FB9DC0B83D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B35E6-DA52-C2B4-7A41-646F1DED51F5}"/>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210165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A49D-8B04-DFCD-70E0-F7E57C68B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429DD7-9057-B53D-6FE6-439B1A4D33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489F46-A886-098B-7341-1DE005CBE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00D586-171D-28BD-623A-3B2A9BEBD61E}"/>
              </a:ext>
            </a:extLst>
          </p:cNvPr>
          <p:cNvSpPr>
            <a:spLocks noGrp="1"/>
          </p:cNvSpPr>
          <p:nvPr>
            <p:ph type="dt" sz="half" idx="10"/>
          </p:nvPr>
        </p:nvSpPr>
        <p:spPr/>
        <p:txBody>
          <a:bodyPr/>
          <a:lstStyle/>
          <a:p>
            <a:fld id="{9ABC2EEE-1876-4B5F-BA4F-A64EB0B25384}" type="datetimeFigureOut">
              <a:rPr lang="en-US" smtClean="0"/>
              <a:t>5/8/2025</a:t>
            </a:fld>
            <a:endParaRPr lang="en-US"/>
          </a:p>
        </p:txBody>
      </p:sp>
      <p:sp>
        <p:nvSpPr>
          <p:cNvPr id="6" name="Footer Placeholder 5">
            <a:extLst>
              <a:ext uri="{FF2B5EF4-FFF2-40B4-BE49-F238E27FC236}">
                <a16:creationId xmlns:a16="http://schemas.microsoft.com/office/drawing/2014/main" id="{3F952EFA-D403-8296-D6A7-C0A256947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4975F-1EAD-CAAB-2EC2-E5F996A855B1}"/>
              </a:ext>
            </a:extLst>
          </p:cNvPr>
          <p:cNvSpPr>
            <a:spLocks noGrp="1"/>
          </p:cNvSpPr>
          <p:nvPr>
            <p:ph type="sldNum" sz="quarter" idx="12"/>
          </p:nvPr>
        </p:nvSpPr>
        <p:spPr/>
        <p:txBody>
          <a:bodyPr/>
          <a:lstStyle/>
          <a:p>
            <a:fld id="{F18BA492-D7CC-43E0-9BF5-43B72DE375D8}" type="slidenum">
              <a:rPr lang="en-US" smtClean="0"/>
              <a:t>‹#›</a:t>
            </a:fld>
            <a:endParaRPr lang="en-US"/>
          </a:p>
        </p:txBody>
      </p:sp>
    </p:spTree>
    <p:extLst>
      <p:ext uri="{BB962C8B-B14F-4D97-AF65-F5344CB8AC3E}">
        <p14:creationId xmlns:p14="http://schemas.microsoft.com/office/powerpoint/2010/main" val="263361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BD6617-F4E2-1FC3-450D-BC87E70B0E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52D952-7CA4-11CD-2D7C-15DA551F8B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095637-1CB5-E773-5074-A94E2CBA6F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BC2EEE-1876-4B5F-BA4F-A64EB0B25384}" type="datetimeFigureOut">
              <a:rPr lang="en-US" smtClean="0"/>
              <a:t>5/8/2025</a:t>
            </a:fld>
            <a:endParaRPr lang="en-US"/>
          </a:p>
        </p:txBody>
      </p:sp>
      <p:sp>
        <p:nvSpPr>
          <p:cNvPr id="5" name="Footer Placeholder 4">
            <a:extLst>
              <a:ext uri="{FF2B5EF4-FFF2-40B4-BE49-F238E27FC236}">
                <a16:creationId xmlns:a16="http://schemas.microsoft.com/office/drawing/2014/main" id="{BA246DD8-65D4-5C02-B4D5-02F00D5E6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51AF761-B4B5-200D-9536-DF1172B9E9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8BA492-D7CC-43E0-9BF5-43B72DE375D8}" type="slidenum">
              <a:rPr lang="en-US" smtClean="0"/>
              <a:t>‹#›</a:t>
            </a:fld>
            <a:endParaRPr lang="en-US"/>
          </a:p>
        </p:txBody>
      </p:sp>
    </p:spTree>
    <p:extLst>
      <p:ext uri="{BB962C8B-B14F-4D97-AF65-F5344CB8AC3E}">
        <p14:creationId xmlns:p14="http://schemas.microsoft.com/office/powerpoint/2010/main" val="1193615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BACD-8E55-9FDC-DDC2-5C1FB579FCF8}"/>
              </a:ext>
            </a:extLst>
          </p:cNvPr>
          <p:cNvSpPr>
            <a:spLocks noGrp="1"/>
          </p:cNvSpPr>
          <p:nvPr>
            <p:ph type="ctrTitle"/>
          </p:nvPr>
        </p:nvSpPr>
        <p:spPr/>
        <p:txBody>
          <a:bodyPr>
            <a:normAutofit/>
          </a:bodyPr>
          <a:lstStyle/>
          <a:p>
            <a:r>
              <a:rPr lang="en-US" sz="4400" b="1"/>
              <a:t>NỀN TẢNG GIAO DỊCH XE MÁY</a:t>
            </a:r>
          </a:p>
        </p:txBody>
      </p:sp>
      <p:sp>
        <p:nvSpPr>
          <p:cNvPr id="3" name="Subtitle 2">
            <a:extLst>
              <a:ext uri="{FF2B5EF4-FFF2-40B4-BE49-F238E27FC236}">
                <a16:creationId xmlns:a16="http://schemas.microsoft.com/office/drawing/2014/main" id="{C97E0130-9658-A986-692C-E108CE402C25}"/>
              </a:ext>
            </a:extLst>
          </p:cNvPr>
          <p:cNvSpPr>
            <a:spLocks noGrp="1"/>
          </p:cNvSpPr>
          <p:nvPr>
            <p:ph type="subTitle" idx="1"/>
          </p:nvPr>
        </p:nvSpPr>
        <p:spPr/>
        <p:txBody>
          <a:bodyPr>
            <a:normAutofit/>
          </a:bodyPr>
          <a:lstStyle/>
          <a:p>
            <a:r>
              <a:rPr lang="en-US" sz="2000">
                <a:latin typeface="Be Vietnam Pro Light" pitchFamily="2" charset="0"/>
              </a:rPr>
              <a:t>Bài Niên Luận 2 thực hiện bởi Quách Trường Phúc - 227060168</a:t>
            </a:r>
          </a:p>
        </p:txBody>
      </p:sp>
    </p:spTree>
    <p:extLst>
      <p:ext uri="{BB962C8B-B14F-4D97-AF65-F5344CB8AC3E}">
        <p14:creationId xmlns:p14="http://schemas.microsoft.com/office/powerpoint/2010/main" val="238904556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DDA3F-62C9-86A9-CD02-9D73787208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67D80-2922-75E8-BBBD-C9DA6283E127}"/>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5E5D30C8-7768-7733-78C1-0061C8373E21}"/>
              </a:ext>
            </a:extLst>
          </p:cNvPr>
          <p:cNvSpPr txBox="1"/>
          <p:nvPr/>
        </p:nvSpPr>
        <p:spPr>
          <a:xfrm>
            <a:off x="1064444" y="6419653"/>
            <a:ext cx="9889503" cy="369332"/>
          </a:xfrm>
          <a:prstGeom prst="rect">
            <a:avLst/>
          </a:prstGeom>
          <a:noFill/>
        </p:spPr>
        <p:txBody>
          <a:bodyPr wrap="square" rtlCol="0">
            <a:spAutoFit/>
          </a:bodyPr>
          <a:lstStyle/>
          <a:p>
            <a:pPr algn="ctr"/>
            <a:r>
              <a:rPr lang="en-US"/>
              <a:t>Hình 5. Trang lọc và tìm kiếm xe máy</a:t>
            </a:r>
          </a:p>
        </p:txBody>
      </p:sp>
      <p:pic>
        <p:nvPicPr>
          <p:cNvPr id="3" name="Picture 2" descr="A screenshot of a phone&#10;&#10;AI-generated content may be incorrect.">
            <a:extLst>
              <a:ext uri="{FF2B5EF4-FFF2-40B4-BE49-F238E27FC236}">
                <a16:creationId xmlns:a16="http://schemas.microsoft.com/office/drawing/2014/main" id="{502B3021-59B3-4F23-2C98-0A97121061B6}"/>
              </a:ext>
            </a:extLst>
          </p:cNvPr>
          <p:cNvPicPr>
            <a:picLocks noChangeAspect="1"/>
          </p:cNvPicPr>
          <p:nvPr/>
        </p:nvPicPr>
        <p:blipFill>
          <a:blip r:embed="rId2"/>
          <a:stretch>
            <a:fillRect/>
          </a:stretch>
        </p:blipFill>
        <p:spPr>
          <a:xfrm>
            <a:off x="1064444" y="1541956"/>
            <a:ext cx="10000304" cy="4754173"/>
          </a:xfrm>
          <a:prstGeom prst="rect">
            <a:avLst/>
          </a:prstGeom>
          <a:ln w="12700">
            <a:solidFill>
              <a:schemeClr val="tx1"/>
            </a:solidFill>
          </a:ln>
        </p:spPr>
      </p:pic>
    </p:spTree>
    <p:extLst>
      <p:ext uri="{BB962C8B-B14F-4D97-AF65-F5344CB8AC3E}">
        <p14:creationId xmlns:p14="http://schemas.microsoft.com/office/powerpoint/2010/main" val="426662524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1A509-D608-8AF9-8643-4CB0BF3CC4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56208-107B-B9CA-C586-598F6C5A4A89}"/>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49C51F71-57EF-2605-939E-BE35A2DD9A2E}"/>
              </a:ext>
            </a:extLst>
          </p:cNvPr>
          <p:cNvSpPr txBox="1"/>
          <p:nvPr/>
        </p:nvSpPr>
        <p:spPr>
          <a:xfrm>
            <a:off x="1064444" y="6419653"/>
            <a:ext cx="9889503" cy="369332"/>
          </a:xfrm>
          <a:prstGeom prst="rect">
            <a:avLst/>
          </a:prstGeom>
          <a:noFill/>
        </p:spPr>
        <p:txBody>
          <a:bodyPr wrap="square" rtlCol="0">
            <a:spAutoFit/>
          </a:bodyPr>
          <a:lstStyle/>
          <a:p>
            <a:pPr algn="ctr"/>
            <a:r>
              <a:rPr lang="en-US"/>
              <a:t>Hình 6. Ví dụ sử dụng tìm kiếm chiếc Cub 125</a:t>
            </a:r>
          </a:p>
        </p:txBody>
      </p:sp>
      <p:pic>
        <p:nvPicPr>
          <p:cNvPr id="4" name="Picture 3" descr="A screenshot of a computer&#10;&#10;AI-generated content may be incorrect.">
            <a:extLst>
              <a:ext uri="{FF2B5EF4-FFF2-40B4-BE49-F238E27FC236}">
                <a16:creationId xmlns:a16="http://schemas.microsoft.com/office/drawing/2014/main" id="{B34910C3-ADA5-34A8-C15C-6C74D850C232}"/>
              </a:ext>
            </a:extLst>
          </p:cNvPr>
          <p:cNvPicPr>
            <a:picLocks noChangeAspect="1"/>
          </p:cNvPicPr>
          <p:nvPr/>
        </p:nvPicPr>
        <p:blipFill>
          <a:blip r:embed="rId2"/>
          <a:stretch>
            <a:fillRect/>
          </a:stretch>
        </p:blipFill>
        <p:spPr>
          <a:xfrm>
            <a:off x="1064444" y="1541956"/>
            <a:ext cx="10006303" cy="4617544"/>
          </a:xfrm>
          <a:prstGeom prst="rect">
            <a:avLst/>
          </a:prstGeom>
          <a:ln w="12700">
            <a:solidFill>
              <a:schemeClr val="tx1"/>
            </a:solidFill>
          </a:ln>
        </p:spPr>
      </p:pic>
    </p:spTree>
    <p:extLst>
      <p:ext uri="{BB962C8B-B14F-4D97-AF65-F5344CB8AC3E}">
        <p14:creationId xmlns:p14="http://schemas.microsoft.com/office/powerpoint/2010/main" val="41233067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2049-2799-97DC-80C6-2BE46D313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0D003-12DD-EFD0-429B-5992DA24A580}"/>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4B75AA37-FE6C-F816-6115-344FFE3E51E9}"/>
              </a:ext>
            </a:extLst>
          </p:cNvPr>
          <p:cNvSpPr txBox="1"/>
          <p:nvPr/>
        </p:nvSpPr>
        <p:spPr>
          <a:xfrm>
            <a:off x="1064444" y="6308209"/>
            <a:ext cx="9889503" cy="369332"/>
          </a:xfrm>
          <a:prstGeom prst="rect">
            <a:avLst/>
          </a:prstGeom>
          <a:noFill/>
        </p:spPr>
        <p:txBody>
          <a:bodyPr wrap="square" rtlCol="0">
            <a:spAutoFit/>
          </a:bodyPr>
          <a:lstStyle/>
          <a:p>
            <a:pPr algn="ctr"/>
            <a:r>
              <a:rPr lang="en-US"/>
              <a:t>Hình 7. Form đăng bán xe máy</a:t>
            </a:r>
          </a:p>
        </p:txBody>
      </p:sp>
      <p:pic>
        <p:nvPicPr>
          <p:cNvPr id="3" name="Picture 2" descr="A screenshot of a computer&#10;&#10;AI-generated content may be incorrect.">
            <a:extLst>
              <a:ext uri="{FF2B5EF4-FFF2-40B4-BE49-F238E27FC236}">
                <a16:creationId xmlns:a16="http://schemas.microsoft.com/office/drawing/2014/main" id="{21A93864-F190-F188-A546-3D3F5F16A549}"/>
              </a:ext>
            </a:extLst>
          </p:cNvPr>
          <p:cNvPicPr>
            <a:picLocks noChangeAspect="1"/>
          </p:cNvPicPr>
          <p:nvPr/>
        </p:nvPicPr>
        <p:blipFill>
          <a:blip r:embed="rId3"/>
          <a:stretch>
            <a:fillRect/>
          </a:stretch>
        </p:blipFill>
        <p:spPr>
          <a:xfrm>
            <a:off x="1064444" y="1541956"/>
            <a:ext cx="9997958" cy="4439744"/>
          </a:xfrm>
          <a:prstGeom prst="rect">
            <a:avLst/>
          </a:prstGeom>
          <a:ln w="12700">
            <a:solidFill>
              <a:schemeClr val="tx1"/>
            </a:solidFill>
          </a:ln>
        </p:spPr>
      </p:pic>
    </p:spTree>
    <p:extLst>
      <p:ext uri="{BB962C8B-B14F-4D97-AF65-F5344CB8AC3E}">
        <p14:creationId xmlns:p14="http://schemas.microsoft.com/office/powerpoint/2010/main" val="410095927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279D8-40CA-94EF-BAEA-D753453C26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47403-204E-A0FB-C1DF-7A70E122E05A}"/>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681C526C-562B-4F44-5481-F14EAD29468F}"/>
              </a:ext>
            </a:extLst>
          </p:cNvPr>
          <p:cNvSpPr txBox="1"/>
          <p:nvPr/>
        </p:nvSpPr>
        <p:spPr>
          <a:xfrm>
            <a:off x="1064444" y="6308209"/>
            <a:ext cx="9889503" cy="369332"/>
          </a:xfrm>
          <a:prstGeom prst="rect">
            <a:avLst/>
          </a:prstGeom>
          <a:noFill/>
        </p:spPr>
        <p:txBody>
          <a:bodyPr wrap="square" rtlCol="0">
            <a:spAutoFit/>
          </a:bodyPr>
          <a:lstStyle/>
          <a:p>
            <a:pPr algn="ctr"/>
            <a:r>
              <a:rPr lang="en-US"/>
              <a:t>Hình 8. Trang quản lý xe đã đăng bán</a:t>
            </a:r>
          </a:p>
        </p:txBody>
      </p:sp>
      <p:pic>
        <p:nvPicPr>
          <p:cNvPr id="4" name="Picture 3" descr="A screenshot of a computer&#10;&#10;AI-generated content may be incorrect.">
            <a:extLst>
              <a:ext uri="{FF2B5EF4-FFF2-40B4-BE49-F238E27FC236}">
                <a16:creationId xmlns:a16="http://schemas.microsoft.com/office/drawing/2014/main" id="{16701D55-E410-9C9E-200B-5B3AE62A534C}"/>
              </a:ext>
            </a:extLst>
          </p:cNvPr>
          <p:cNvPicPr>
            <a:picLocks noChangeAspect="1"/>
          </p:cNvPicPr>
          <p:nvPr/>
        </p:nvPicPr>
        <p:blipFill>
          <a:blip r:embed="rId3"/>
          <a:stretch>
            <a:fillRect/>
          </a:stretch>
        </p:blipFill>
        <p:spPr>
          <a:xfrm>
            <a:off x="1293043" y="1370506"/>
            <a:ext cx="9889503" cy="4773718"/>
          </a:xfrm>
          <a:prstGeom prst="rect">
            <a:avLst/>
          </a:prstGeom>
          <a:ln w="12700">
            <a:solidFill>
              <a:schemeClr val="tx1"/>
            </a:solidFill>
          </a:ln>
        </p:spPr>
      </p:pic>
    </p:spTree>
    <p:extLst>
      <p:ext uri="{BB962C8B-B14F-4D97-AF65-F5344CB8AC3E}">
        <p14:creationId xmlns:p14="http://schemas.microsoft.com/office/powerpoint/2010/main" val="139972667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9BD1-F92A-18FE-38F9-FCB9B0817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F3051-6D20-3637-23BA-8E68407C1C76}"/>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C4BDD5EF-149E-5973-8C24-99413F05ED99}"/>
              </a:ext>
            </a:extLst>
          </p:cNvPr>
          <p:cNvSpPr txBox="1"/>
          <p:nvPr/>
        </p:nvSpPr>
        <p:spPr>
          <a:xfrm>
            <a:off x="1064444" y="5812909"/>
            <a:ext cx="9889503" cy="369332"/>
          </a:xfrm>
          <a:prstGeom prst="rect">
            <a:avLst/>
          </a:prstGeom>
          <a:noFill/>
        </p:spPr>
        <p:txBody>
          <a:bodyPr wrap="square" rtlCol="0">
            <a:spAutoFit/>
          </a:bodyPr>
          <a:lstStyle/>
          <a:p>
            <a:pPr algn="ctr"/>
            <a:r>
              <a:rPr lang="en-US"/>
              <a:t>Hình 9. Các nút hành động để tương tác với xe đã đăng bán</a:t>
            </a:r>
          </a:p>
        </p:txBody>
      </p:sp>
      <p:pic>
        <p:nvPicPr>
          <p:cNvPr id="3" name="Picture 2" descr="A screenshot of a login page&#10;&#10;AI-generated content may be incorrect.">
            <a:extLst>
              <a:ext uri="{FF2B5EF4-FFF2-40B4-BE49-F238E27FC236}">
                <a16:creationId xmlns:a16="http://schemas.microsoft.com/office/drawing/2014/main" id="{F6D26706-8792-59F0-8B8B-8A1C0E6A7EA3}"/>
              </a:ext>
            </a:extLst>
          </p:cNvPr>
          <p:cNvPicPr>
            <a:picLocks noChangeAspect="1"/>
          </p:cNvPicPr>
          <p:nvPr/>
        </p:nvPicPr>
        <p:blipFill>
          <a:blip r:embed="rId3"/>
          <a:stretch>
            <a:fillRect/>
          </a:stretch>
        </p:blipFill>
        <p:spPr>
          <a:xfrm>
            <a:off x="1293043" y="2316151"/>
            <a:ext cx="9913627" cy="3366594"/>
          </a:xfrm>
          <a:prstGeom prst="rect">
            <a:avLst/>
          </a:prstGeom>
          <a:ln w="12700">
            <a:solidFill>
              <a:schemeClr val="tx1"/>
            </a:solidFill>
          </a:ln>
        </p:spPr>
      </p:pic>
    </p:spTree>
    <p:extLst>
      <p:ext uri="{BB962C8B-B14F-4D97-AF65-F5344CB8AC3E}">
        <p14:creationId xmlns:p14="http://schemas.microsoft.com/office/powerpoint/2010/main" val="71584198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167FA-5C22-AC36-AC12-A8F585069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50332C-04A3-18DA-41EF-B8BBF0398F42}"/>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6EDA38EA-C0CB-D973-19B0-4BD876794C6C}"/>
              </a:ext>
            </a:extLst>
          </p:cNvPr>
          <p:cNvSpPr txBox="1"/>
          <p:nvPr/>
        </p:nvSpPr>
        <p:spPr>
          <a:xfrm>
            <a:off x="1064444" y="6419653"/>
            <a:ext cx="9889503" cy="369332"/>
          </a:xfrm>
          <a:prstGeom prst="rect">
            <a:avLst/>
          </a:prstGeom>
          <a:noFill/>
        </p:spPr>
        <p:txBody>
          <a:bodyPr wrap="square" rtlCol="0">
            <a:spAutoFit/>
          </a:bodyPr>
          <a:lstStyle/>
          <a:p>
            <a:pPr algn="ctr"/>
            <a:r>
              <a:rPr lang="en-US"/>
              <a:t>Hình 10. Trang chi tiết xe máy</a:t>
            </a:r>
          </a:p>
        </p:txBody>
      </p:sp>
      <p:pic>
        <p:nvPicPr>
          <p:cNvPr id="4" name="Picture 3" descr="A motorcycle on a floor&#10;&#10;AI-generated content may be incorrect.">
            <a:extLst>
              <a:ext uri="{FF2B5EF4-FFF2-40B4-BE49-F238E27FC236}">
                <a16:creationId xmlns:a16="http://schemas.microsoft.com/office/drawing/2014/main" id="{0B5D5738-5878-6869-5211-E3789CCBEEA1}"/>
              </a:ext>
            </a:extLst>
          </p:cNvPr>
          <p:cNvPicPr>
            <a:picLocks noChangeAspect="1"/>
          </p:cNvPicPr>
          <p:nvPr/>
        </p:nvPicPr>
        <p:blipFill>
          <a:blip r:embed="rId2"/>
          <a:stretch>
            <a:fillRect/>
          </a:stretch>
        </p:blipFill>
        <p:spPr>
          <a:xfrm>
            <a:off x="1155643" y="1541956"/>
            <a:ext cx="9880713" cy="4754173"/>
          </a:xfrm>
          <a:prstGeom prst="rect">
            <a:avLst/>
          </a:prstGeom>
          <a:ln w="12700">
            <a:solidFill>
              <a:schemeClr val="tx1"/>
            </a:solidFill>
          </a:ln>
        </p:spPr>
      </p:pic>
    </p:spTree>
    <p:extLst>
      <p:ext uri="{BB962C8B-B14F-4D97-AF65-F5344CB8AC3E}">
        <p14:creationId xmlns:p14="http://schemas.microsoft.com/office/powerpoint/2010/main" val="12196904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C7F85-67E4-B72C-C274-4F42F43BA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6EA37-1573-828D-C866-26E6F2F45978}"/>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1FBAC392-0147-369E-8B01-55E6FBE6DF08}"/>
              </a:ext>
            </a:extLst>
          </p:cNvPr>
          <p:cNvSpPr txBox="1"/>
          <p:nvPr/>
        </p:nvSpPr>
        <p:spPr>
          <a:xfrm>
            <a:off x="1064444" y="6123543"/>
            <a:ext cx="9889503" cy="369332"/>
          </a:xfrm>
          <a:prstGeom prst="rect">
            <a:avLst/>
          </a:prstGeom>
          <a:noFill/>
        </p:spPr>
        <p:txBody>
          <a:bodyPr wrap="square" rtlCol="0">
            <a:spAutoFit/>
          </a:bodyPr>
          <a:lstStyle/>
          <a:p>
            <a:pPr algn="ctr"/>
            <a:r>
              <a:rPr lang="en-US"/>
              <a:t>Hình 11. Chức năng nhắn tin</a:t>
            </a:r>
          </a:p>
        </p:txBody>
      </p:sp>
      <p:pic>
        <p:nvPicPr>
          <p:cNvPr id="3" name="Picture 2" descr="A motorcycle on a white background&#10;&#10;AI-generated content may be incorrect.">
            <a:extLst>
              <a:ext uri="{FF2B5EF4-FFF2-40B4-BE49-F238E27FC236}">
                <a16:creationId xmlns:a16="http://schemas.microsoft.com/office/drawing/2014/main" id="{B78340A3-07DC-8C23-5CA2-E873DCF7CADF}"/>
              </a:ext>
            </a:extLst>
          </p:cNvPr>
          <p:cNvPicPr>
            <a:picLocks noChangeAspect="1"/>
          </p:cNvPicPr>
          <p:nvPr/>
        </p:nvPicPr>
        <p:blipFill>
          <a:blip r:embed="rId2"/>
          <a:stretch>
            <a:fillRect/>
          </a:stretch>
        </p:blipFill>
        <p:spPr>
          <a:xfrm>
            <a:off x="1155643" y="1541956"/>
            <a:ext cx="9878581" cy="4353006"/>
          </a:xfrm>
          <a:prstGeom prst="rect">
            <a:avLst/>
          </a:prstGeom>
          <a:ln w="12700">
            <a:solidFill>
              <a:schemeClr val="tx1"/>
            </a:solidFill>
          </a:ln>
        </p:spPr>
      </p:pic>
    </p:spTree>
    <p:extLst>
      <p:ext uri="{BB962C8B-B14F-4D97-AF65-F5344CB8AC3E}">
        <p14:creationId xmlns:p14="http://schemas.microsoft.com/office/powerpoint/2010/main" val="37120091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5446-46A3-7386-2BCA-EC9C05C3F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3709EC-6832-DF7C-33CC-33E5994B97DF}"/>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DB5663ED-04C5-BE77-4054-C72AF8ABFA2F}"/>
              </a:ext>
            </a:extLst>
          </p:cNvPr>
          <p:cNvSpPr txBox="1"/>
          <p:nvPr/>
        </p:nvSpPr>
        <p:spPr>
          <a:xfrm>
            <a:off x="1064444" y="6123543"/>
            <a:ext cx="9889503" cy="369332"/>
          </a:xfrm>
          <a:prstGeom prst="rect">
            <a:avLst/>
          </a:prstGeom>
          <a:noFill/>
        </p:spPr>
        <p:txBody>
          <a:bodyPr wrap="square" rtlCol="0">
            <a:spAutoFit/>
          </a:bodyPr>
          <a:lstStyle/>
          <a:p>
            <a:pPr algn="ctr"/>
            <a:r>
              <a:rPr lang="en-US"/>
              <a:t>Hình 12. Chi tiết cuộc hội thoại</a:t>
            </a:r>
          </a:p>
        </p:txBody>
      </p:sp>
      <p:pic>
        <p:nvPicPr>
          <p:cNvPr id="4" name="Picture 3" descr="A black and blue motorcycle&#10;&#10;AI-generated content may be incorrect.">
            <a:extLst>
              <a:ext uri="{FF2B5EF4-FFF2-40B4-BE49-F238E27FC236}">
                <a16:creationId xmlns:a16="http://schemas.microsoft.com/office/drawing/2014/main" id="{123864FB-74DD-D8B5-C27E-E3B019C0485D}"/>
              </a:ext>
            </a:extLst>
          </p:cNvPr>
          <p:cNvPicPr>
            <a:picLocks noChangeAspect="1"/>
          </p:cNvPicPr>
          <p:nvPr/>
        </p:nvPicPr>
        <p:blipFill>
          <a:blip r:embed="rId2"/>
          <a:stretch>
            <a:fillRect/>
          </a:stretch>
        </p:blipFill>
        <p:spPr>
          <a:xfrm>
            <a:off x="1288791" y="1541956"/>
            <a:ext cx="9868386" cy="4353006"/>
          </a:xfrm>
          <a:prstGeom prst="rect">
            <a:avLst/>
          </a:prstGeom>
          <a:ln w="12700">
            <a:solidFill>
              <a:schemeClr val="tx1"/>
            </a:solidFill>
          </a:ln>
        </p:spPr>
      </p:pic>
    </p:spTree>
    <p:extLst>
      <p:ext uri="{BB962C8B-B14F-4D97-AF65-F5344CB8AC3E}">
        <p14:creationId xmlns:p14="http://schemas.microsoft.com/office/powerpoint/2010/main" val="110260811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77A0E-DB6D-A023-5FAB-CF11AF98A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029-0ADD-2F34-779A-AF16342A679D}"/>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67AB73FA-F656-E2A4-3968-364BD17E99C1}"/>
              </a:ext>
            </a:extLst>
          </p:cNvPr>
          <p:cNvSpPr txBox="1"/>
          <p:nvPr/>
        </p:nvSpPr>
        <p:spPr>
          <a:xfrm>
            <a:off x="1064444" y="6404897"/>
            <a:ext cx="9889503" cy="369332"/>
          </a:xfrm>
          <a:prstGeom prst="rect">
            <a:avLst/>
          </a:prstGeom>
          <a:noFill/>
        </p:spPr>
        <p:txBody>
          <a:bodyPr wrap="square" rtlCol="0">
            <a:spAutoFit/>
          </a:bodyPr>
          <a:lstStyle/>
          <a:p>
            <a:pPr algn="ctr"/>
            <a:r>
              <a:rPr lang="en-US"/>
              <a:t>Hình 13. Trang giao dịch xe máy</a:t>
            </a:r>
          </a:p>
        </p:txBody>
      </p:sp>
      <p:pic>
        <p:nvPicPr>
          <p:cNvPr id="3" name="Picture 2" descr="A screenshot of a computer&#10;&#10;AI-generated content may be incorrect.">
            <a:extLst>
              <a:ext uri="{FF2B5EF4-FFF2-40B4-BE49-F238E27FC236}">
                <a16:creationId xmlns:a16="http://schemas.microsoft.com/office/drawing/2014/main" id="{76D438BE-B0D4-CD59-852D-36B6FFEF333B}"/>
              </a:ext>
            </a:extLst>
          </p:cNvPr>
          <p:cNvPicPr>
            <a:picLocks noChangeAspect="1"/>
          </p:cNvPicPr>
          <p:nvPr/>
        </p:nvPicPr>
        <p:blipFill>
          <a:blip r:embed="rId2"/>
          <a:stretch>
            <a:fillRect/>
          </a:stretch>
        </p:blipFill>
        <p:spPr>
          <a:xfrm>
            <a:off x="1288791" y="1538781"/>
            <a:ext cx="9853356" cy="4741439"/>
          </a:xfrm>
          <a:prstGeom prst="rect">
            <a:avLst/>
          </a:prstGeom>
          <a:ln w="12700">
            <a:solidFill>
              <a:schemeClr val="tx1"/>
            </a:solidFill>
          </a:ln>
        </p:spPr>
      </p:pic>
    </p:spTree>
    <p:extLst>
      <p:ext uri="{BB962C8B-B14F-4D97-AF65-F5344CB8AC3E}">
        <p14:creationId xmlns:p14="http://schemas.microsoft.com/office/powerpoint/2010/main" val="315848238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CD3D-9400-29E8-9331-00F0E0382A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B7E4D-5DC0-2475-E995-0E569D89BB44}"/>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418E7F5D-D140-BAAC-37BE-99521BF7FE44}"/>
              </a:ext>
            </a:extLst>
          </p:cNvPr>
          <p:cNvSpPr txBox="1"/>
          <p:nvPr/>
        </p:nvSpPr>
        <p:spPr>
          <a:xfrm>
            <a:off x="1064444" y="6404897"/>
            <a:ext cx="9889503" cy="369332"/>
          </a:xfrm>
          <a:prstGeom prst="rect">
            <a:avLst/>
          </a:prstGeom>
          <a:noFill/>
        </p:spPr>
        <p:txBody>
          <a:bodyPr wrap="square" rtlCol="0">
            <a:spAutoFit/>
          </a:bodyPr>
          <a:lstStyle/>
          <a:p>
            <a:pPr algn="ctr"/>
            <a:r>
              <a:rPr lang="en-US"/>
              <a:t>Hình 14. Các giao dịch đang hoặc đã thực hiện</a:t>
            </a:r>
          </a:p>
        </p:txBody>
      </p:sp>
      <p:pic>
        <p:nvPicPr>
          <p:cNvPr id="4" name="Picture 3" descr="A screenshot of a computer&#10;&#10;AI-generated content may be incorrect.">
            <a:extLst>
              <a:ext uri="{FF2B5EF4-FFF2-40B4-BE49-F238E27FC236}">
                <a16:creationId xmlns:a16="http://schemas.microsoft.com/office/drawing/2014/main" id="{36234571-1002-E92A-6116-B11FC7CBE49E}"/>
              </a:ext>
            </a:extLst>
          </p:cNvPr>
          <p:cNvPicPr>
            <a:picLocks noChangeAspect="1"/>
          </p:cNvPicPr>
          <p:nvPr/>
        </p:nvPicPr>
        <p:blipFill>
          <a:blip r:embed="rId2"/>
          <a:stretch>
            <a:fillRect/>
          </a:stretch>
        </p:blipFill>
        <p:spPr>
          <a:xfrm>
            <a:off x="1288791" y="1538781"/>
            <a:ext cx="9896148" cy="4741439"/>
          </a:xfrm>
          <a:prstGeom prst="rect">
            <a:avLst/>
          </a:prstGeom>
          <a:ln w="12700">
            <a:solidFill>
              <a:schemeClr val="tx1"/>
            </a:solidFill>
          </a:ln>
        </p:spPr>
      </p:pic>
    </p:spTree>
    <p:extLst>
      <p:ext uri="{BB962C8B-B14F-4D97-AF65-F5344CB8AC3E}">
        <p14:creationId xmlns:p14="http://schemas.microsoft.com/office/powerpoint/2010/main" val="6211139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449C-07DA-FC9D-CB5A-FF1904A41939}"/>
              </a:ext>
            </a:extLst>
          </p:cNvPr>
          <p:cNvSpPr>
            <a:spLocks noGrp="1"/>
          </p:cNvSpPr>
          <p:nvPr>
            <p:ph type="title"/>
          </p:nvPr>
        </p:nvSpPr>
        <p:spPr/>
        <p:txBody>
          <a:bodyPr/>
          <a:lstStyle/>
          <a:p>
            <a:r>
              <a:rPr lang="en-US"/>
              <a:t>I. TỔNG QUÁT</a:t>
            </a:r>
          </a:p>
        </p:txBody>
      </p:sp>
      <p:sp>
        <p:nvSpPr>
          <p:cNvPr id="3" name="Content Placeholder 2">
            <a:extLst>
              <a:ext uri="{FF2B5EF4-FFF2-40B4-BE49-F238E27FC236}">
                <a16:creationId xmlns:a16="http://schemas.microsoft.com/office/drawing/2014/main" id="{EF3559D2-3125-1FC0-6F52-2351E1A6F8F0}"/>
              </a:ext>
            </a:extLst>
          </p:cNvPr>
          <p:cNvSpPr>
            <a:spLocks noGrp="1"/>
          </p:cNvSpPr>
          <p:nvPr>
            <p:ph idx="1"/>
          </p:nvPr>
        </p:nvSpPr>
        <p:spPr/>
        <p:txBody>
          <a:bodyPr>
            <a:normAutofit lnSpcReduction="10000"/>
          </a:bodyPr>
          <a:lstStyle/>
          <a:p>
            <a:pPr algn="just"/>
            <a:r>
              <a:rPr lang="vi-VN" sz="2400">
                <a:latin typeface="Be Vietnam Pro Light" pitchFamily="2" charset="0"/>
              </a:rPr>
              <a:t>RevNow là nền tảng giao dịch trực tuyến hỗ trợ người mua tìm xe phù hợp và người bán, đại lý mở rộng tiếp cận khách hàng. Nền tảng cung cấp hai loại xe chính: xe mới và xe cũ.</a:t>
            </a:r>
          </a:p>
          <a:p>
            <a:pPr algn="just"/>
            <a:r>
              <a:rPr lang="vi-VN" sz="2400">
                <a:latin typeface="Be Vietnam Pro Light" pitchFamily="2" charset="0"/>
              </a:rPr>
              <a:t>Để mua hoặc bán, người dùng cần đăng nhập bằng tài khoản, sử dụng email/mật khẩu hoặc tài khoản Google. Người dùng mới có thể đăng ký dễ dàng qua email hoặc Google.</a:t>
            </a:r>
          </a:p>
          <a:p>
            <a:pPr algn="just"/>
            <a:r>
              <a:rPr lang="vi-VN" sz="2400">
                <a:latin typeface="Be Vietnam Pro Light" pitchFamily="2" charset="0"/>
              </a:rPr>
              <a:t>Người dùng có thể tìm xe mong muốn thông qua tính năng lọc và tìm kiếm. Khi muốn bán, người dùng đăng thông tin xe qua biểu mẫu và có thể chỉnh sửa thông tin bất kỳ lúc nào.</a:t>
            </a:r>
          </a:p>
          <a:p>
            <a:pPr algn="just"/>
            <a:r>
              <a:rPr lang="vi-VN" sz="2400">
                <a:latin typeface="Be Vietnam Pro Light" pitchFamily="2" charset="0"/>
              </a:rPr>
              <a:t>Mọi giao dịch được lưu trữ để thống kê và xem lại lịch sử. Ngoài ra, nền tảng cung cấp tính năng nhắn tin để người dùng trao đổi trực tiếp.</a:t>
            </a:r>
            <a:endParaRPr lang="en-US" sz="2400">
              <a:latin typeface="Be Vietnam Pro Light" pitchFamily="2" charset="0"/>
            </a:endParaRPr>
          </a:p>
        </p:txBody>
      </p:sp>
    </p:spTree>
    <p:extLst>
      <p:ext uri="{BB962C8B-B14F-4D97-AF65-F5344CB8AC3E}">
        <p14:creationId xmlns:p14="http://schemas.microsoft.com/office/powerpoint/2010/main" val="186231138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4A592-34BF-0529-2906-17AE88AA7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D60E2-7B18-6563-5658-E3300F5CEFB7}"/>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4624811C-6962-FF70-07B0-59A46A2544DD}"/>
              </a:ext>
            </a:extLst>
          </p:cNvPr>
          <p:cNvSpPr txBox="1"/>
          <p:nvPr/>
        </p:nvSpPr>
        <p:spPr>
          <a:xfrm>
            <a:off x="1288791" y="6308209"/>
            <a:ext cx="9889503" cy="369332"/>
          </a:xfrm>
          <a:prstGeom prst="rect">
            <a:avLst/>
          </a:prstGeom>
          <a:noFill/>
        </p:spPr>
        <p:txBody>
          <a:bodyPr wrap="square" rtlCol="0">
            <a:spAutoFit/>
          </a:bodyPr>
          <a:lstStyle/>
          <a:p>
            <a:pPr algn="ctr"/>
            <a:r>
              <a:rPr lang="en-US"/>
              <a:t>Hình 15. Trang cá nhân người dùng</a:t>
            </a:r>
          </a:p>
        </p:txBody>
      </p:sp>
      <p:pic>
        <p:nvPicPr>
          <p:cNvPr id="3" name="Picture 2" descr="A screenshot of a computer&#10;&#10;AI-generated content may be incorrect.">
            <a:extLst>
              <a:ext uri="{FF2B5EF4-FFF2-40B4-BE49-F238E27FC236}">
                <a16:creationId xmlns:a16="http://schemas.microsoft.com/office/drawing/2014/main" id="{EC8751FA-BAF6-3178-B4CE-08081B1D952B}"/>
              </a:ext>
            </a:extLst>
          </p:cNvPr>
          <p:cNvPicPr>
            <a:picLocks noChangeAspect="1"/>
          </p:cNvPicPr>
          <p:nvPr/>
        </p:nvPicPr>
        <p:blipFill>
          <a:blip r:embed="rId2"/>
          <a:stretch>
            <a:fillRect/>
          </a:stretch>
        </p:blipFill>
        <p:spPr>
          <a:xfrm>
            <a:off x="1288791" y="1538781"/>
            <a:ext cx="9895692" cy="4560568"/>
          </a:xfrm>
          <a:prstGeom prst="rect">
            <a:avLst/>
          </a:prstGeom>
          <a:ln w="12700">
            <a:solidFill>
              <a:schemeClr val="tx1"/>
            </a:solidFill>
          </a:ln>
        </p:spPr>
      </p:pic>
    </p:spTree>
    <p:extLst>
      <p:ext uri="{BB962C8B-B14F-4D97-AF65-F5344CB8AC3E}">
        <p14:creationId xmlns:p14="http://schemas.microsoft.com/office/powerpoint/2010/main" val="428794484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AC01-B2A4-7B57-5EB2-14B98DE86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E0F22F-2EF1-E779-CE14-6CBD1284B7DD}"/>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9F7EFA6E-2AFE-3724-33E8-0957DBDB2CFD}"/>
              </a:ext>
            </a:extLst>
          </p:cNvPr>
          <p:cNvSpPr txBox="1"/>
          <p:nvPr/>
        </p:nvSpPr>
        <p:spPr>
          <a:xfrm>
            <a:off x="1064444" y="6404897"/>
            <a:ext cx="9889503" cy="369332"/>
          </a:xfrm>
          <a:prstGeom prst="rect">
            <a:avLst/>
          </a:prstGeom>
          <a:noFill/>
        </p:spPr>
        <p:txBody>
          <a:bodyPr wrap="square" rtlCol="0">
            <a:spAutoFit/>
          </a:bodyPr>
          <a:lstStyle/>
          <a:p>
            <a:pPr algn="ctr"/>
            <a:r>
              <a:rPr lang="en-US"/>
              <a:t>Hình 16. Nút tải lên hình ảnh</a:t>
            </a:r>
          </a:p>
        </p:txBody>
      </p:sp>
      <p:pic>
        <p:nvPicPr>
          <p:cNvPr id="4" name="Picture 3" descr="A screenshot of a social media post&#10;&#10;AI-generated content may be incorrect.">
            <a:extLst>
              <a:ext uri="{FF2B5EF4-FFF2-40B4-BE49-F238E27FC236}">
                <a16:creationId xmlns:a16="http://schemas.microsoft.com/office/drawing/2014/main" id="{2FC8FB5F-9FC8-FDDE-D454-68255737376D}"/>
              </a:ext>
            </a:extLst>
          </p:cNvPr>
          <p:cNvPicPr>
            <a:picLocks noChangeAspect="1"/>
          </p:cNvPicPr>
          <p:nvPr/>
        </p:nvPicPr>
        <p:blipFill>
          <a:blip r:embed="rId2"/>
          <a:stretch>
            <a:fillRect/>
          </a:stretch>
        </p:blipFill>
        <p:spPr>
          <a:xfrm>
            <a:off x="1288790" y="1538780"/>
            <a:ext cx="9863577" cy="4741439"/>
          </a:xfrm>
          <a:prstGeom prst="rect">
            <a:avLst/>
          </a:prstGeom>
          <a:ln w="12700">
            <a:solidFill>
              <a:schemeClr val="tx1"/>
            </a:solidFill>
          </a:ln>
        </p:spPr>
      </p:pic>
    </p:spTree>
    <p:extLst>
      <p:ext uri="{BB962C8B-B14F-4D97-AF65-F5344CB8AC3E}">
        <p14:creationId xmlns:p14="http://schemas.microsoft.com/office/powerpoint/2010/main" val="107311276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611F1-F3C5-6E8B-0A41-50615E17F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119B5-F708-3356-E32E-75E519860062}"/>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2CF14A98-6370-5A4C-0219-20083ABEFA6E}"/>
              </a:ext>
            </a:extLst>
          </p:cNvPr>
          <p:cNvSpPr txBox="1"/>
          <p:nvPr/>
        </p:nvSpPr>
        <p:spPr>
          <a:xfrm>
            <a:off x="1064444" y="6404897"/>
            <a:ext cx="9889503" cy="369332"/>
          </a:xfrm>
          <a:prstGeom prst="rect">
            <a:avLst/>
          </a:prstGeom>
          <a:noFill/>
        </p:spPr>
        <p:txBody>
          <a:bodyPr wrap="square" rtlCol="0">
            <a:spAutoFit/>
          </a:bodyPr>
          <a:lstStyle/>
          <a:p>
            <a:pPr algn="ctr"/>
            <a:r>
              <a:rPr lang="en-US"/>
              <a:t>Hình 17. Form chỉnh sửa thông tin cá nhân</a:t>
            </a:r>
          </a:p>
        </p:txBody>
      </p:sp>
      <p:pic>
        <p:nvPicPr>
          <p:cNvPr id="3" name="Picture 2" descr="A screenshot of a computer&#10;&#10;AI-generated content may be incorrect.">
            <a:extLst>
              <a:ext uri="{FF2B5EF4-FFF2-40B4-BE49-F238E27FC236}">
                <a16:creationId xmlns:a16="http://schemas.microsoft.com/office/drawing/2014/main" id="{9413B46E-830D-B188-9DBD-87437B63C13F}"/>
              </a:ext>
            </a:extLst>
          </p:cNvPr>
          <p:cNvPicPr>
            <a:picLocks noChangeAspect="1"/>
          </p:cNvPicPr>
          <p:nvPr/>
        </p:nvPicPr>
        <p:blipFill>
          <a:blip r:embed="rId2"/>
          <a:stretch>
            <a:fillRect/>
          </a:stretch>
        </p:blipFill>
        <p:spPr>
          <a:xfrm>
            <a:off x="1288790" y="1538780"/>
            <a:ext cx="9862993" cy="4741439"/>
          </a:xfrm>
          <a:prstGeom prst="rect">
            <a:avLst/>
          </a:prstGeom>
          <a:ln w="12700">
            <a:solidFill>
              <a:schemeClr val="tx1"/>
            </a:solidFill>
          </a:ln>
        </p:spPr>
      </p:pic>
    </p:spTree>
    <p:extLst>
      <p:ext uri="{BB962C8B-B14F-4D97-AF65-F5344CB8AC3E}">
        <p14:creationId xmlns:p14="http://schemas.microsoft.com/office/powerpoint/2010/main" val="116776161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36FA5-8206-EC7F-39FE-B2E8281835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D2EE5-4B21-B937-322B-B749F0464D18}"/>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B7364568-B06C-5B41-6D55-D5883ADE30BF}"/>
              </a:ext>
            </a:extLst>
          </p:cNvPr>
          <p:cNvSpPr txBox="1"/>
          <p:nvPr/>
        </p:nvSpPr>
        <p:spPr>
          <a:xfrm>
            <a:off x="1064444" y="6404897"/>
            <a:ext cx="9889503" cy="369332"/>
          </a:xfrm>
          <a:prstGeom prst="rect">
            <a:avLst/>
          </a:prstGeom>
          <a:noFill/>
        </p:spPr>
        <p:txBody>
          <a:bodyPr wrap="square" rtlCol="0">
            <a:spAutoFit/>
          </a:bodyPr>
          <a:lstStyle/>
          <a:p>
            <a:pPr algn="ctr"/>
            <a:r>
              <a:rPr lang="en-US"/>
              <a:t>Hình 18.  Đánh giá uy tín người dùng</a:t>
            </a:r>
          </a:p>
        </p:txBody>
      </p:sp>
      <p:pic>
        <p:nvPicPr>
          <p:cNvPr id="4" name="Picture 3" descr="A screenshot of a website&#10;&#10;AI-generated content may be incorrect.">
            <a:extLst>
              <a:ext uri="{FF2B5EF4-FFF2-40B4-BE49-F238E27FC236}">
                <a16:creationId xmlns:a16="http://schemas.microsoft.com/office/drawing/2014/main" id="{F572DE0B-13E8-9195-D5CB-AE5A3AAE70EC}"/>
              </a:ext>
            </a:extLst>
          </p:cNvPr>
          <p:cNvPicPr>
            <a:picLocks noChangeAspect="1"/>
          </p:cNvPicPr>
          <p:nvPr/>
        </p:nvPicPr>
        <p:blipFill>
          <a:blip r:embed="rId2"/>
          <a:stretch>
            <a:fillRect/>
          </a:stretch>
        </p:blipFill>
        <p:spPr>
          <a:xfrm>
            <a:off x="1288790" y="1538780"/>
            <a:ext cx="9856002" cy="4741439"/>
          </a:xfrm>
          <a:prstGeom prst="rect">
            <a:avLst/>
          </a:prstGeom>
          <a:ln w="12700">
            <a:solidFill>
              <a:schemeClr val="tx1"/>
            </a:solidFill>
          </a:ln>
        </p:spPr>
      </p:pic>
    </p:spTree>
    <p:extLst>
      <p:ext uri="{BB962C8B-B14F-4D97-AF65-F5344CB8AC3E}">
        <p14:creationId xmlns:p14="http://schemas.microsoft.com/office/powerpoint/2010/main" val="95384166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8CBCB-11A7-F93B-B39A-88B9FDF17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D1A3B-2D60-6B79-CF1A-0E5414E23AD9}"/>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DA26E70D-BE65-AFA5-30D0-B0F996A77564}"/>
              </a:ext>
            </a:extLst>
          </p:cNvPr>
          <p:cNvSpPr txBox="1"/>
          <p:nvPr/>
        </p:nvSpPr>
        <p:spPr>
          <a:xfrm>
            <a:off x="1064444" y="6404897"/>
            <a:ext cx="9889503" cy="369332"/>
          </a:xfrm>
          <a:prstGeom prst="rect">
            <a:avLst/>
          </a:prstGeom>
          <a:noFill/>
        </p:spPr>
        <p:txBody>
          <a:bodyPr wrap="square" rtlCol="0">
            <a:spAutoFit/>
          </a:bodyPr>
          <a:lstStyle/>
          <a:p>
            <a:pPr algn="ctr"/>
            <a:r>
              <a:rPr lang="en-US"/>
              <a:t>Hình 19.  Các đánh giá của người đó</a:t>
            </a:r>
          </a:p>
        </p:txBody>
      </p:sp>
      <p:pic>
        <p:nvPicPr>
          <p:cNvPr id="3" name="Picture 2" descr="A screenshot of a phone&#10;&#10;AI-generated content may be incorrect.">
            <a:extLst>
              <a:ext uri="{FF2B5EF4-FFF2-40B4-BE49-F238E27FC236}">
                <a16:creationId xmlns:a16="http://schemas.microsoft.com/office/drawing/2014/main" id="{8303A01E-B1FE-2F9D-545A-6437AD659475}"/>
              </a:ext>
            </a:extLst>
          </p:cNvPr>
          <p:cNvPicPr>
            <a:picLocks noChangeAspect="1"/>
          </p:cNvPicPr>
          <p:nvPr/>
        </p:nvPicPr>
        <p:blipFill>
          <a:blip r:embed="rId2"/>
          <a:stretch>
            <a:fillRect/>
          </a:stretch>
        </p:blipFill>
        <p:spPr>
          <a:xfrm>
            <a:off x="1288790" y="1538779"/>
            <a:ext cx="9822158" cy="4741439"/>
          </a:xfrm>
          <a:prstGeom prst="rect">
            <a:avLst/>
          </a:prstGeom>
          <a:ln w="12700">
            <a:solidFill>
              <a:schemeClr val="tx1"/>
            </a:solidFill>
          </a:ln>
        </p:spPr>
      </p:pic>
    </p:spTree>
    <p:extLst>
      <p:ext uri="{BB962C8B-B14F-4D97-AF65-F5344CB8AC3E}">
        <p14:creationId xmlns:p14="http://schemas.microsoft.com/office/powerpoint/2010/main" val="14258483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A7EE5-035F-8817-5F58-0E98B07E31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CCF5D-3D81-F226-BA20-5A1F113432CE}"/>
              </a:ext>
            </a:extLst>
          </p:cNvPr>
          <p:cNvSpPr>
            <a:spLocks noGrp="1"/>
          </p:cNvSpPr>
          <p:nvPr>
            <p:ph type="title"/>
          </p:nvPr>
        </p:nvSpPr>
        <p:spPr/>
        <p:txBody>
          <a:bodyPr/>
          <a:lstStyle/>
          <a:p>
            <a:r>
              <a:rPr lang="en-US"/>
              <a:t>II. MÔ HÌNH KINH DOANH C2C</a:t>
            </a:r>
          </a:p>
        </p:txBody>
      </p:sp>
      <p:sp>
        <p:nvSpPr>
          <p:cNvPr id="3" name="Content Placeholder 2">
            <a:extLst>
              <a:ext uri="{FF2B5EF4-FFF2-40B4-BE49-F238E27FC236}">
                <a16:creationId xmlns:a16="http://schemas.microsoft.com/office/drawing/2014/main" id="{15D65A72-2AD3-6F83-1D7B-40FB784C05E6}"/>
              </a:ext>
            </a:extLst>
          </p:cNvPr>
          <p:cNvSpPr>
            <a:spLocks noGrp="1"/>
          </p:cNvSpPr>
          <p:nvPr>
            <p:ph idx="1"/>
          </p:nvPr>
        </p:nvSpPr>
        <p:spPr/>
        <p:txBody>
          <a:bodyPr>
            <a:normAutofit/>
          </a:bodyPr>
          <a:lstStyle/>
          <a:p>
            <a:pPr algn="just"/>
            <a:r>
              <a:rPr lang="vi-VN" sz="2400">
                <a:latin typeface="Be Vietnam Pro Light" pitchFamily="2" charset="0"/>
              </a:rPr>
              <a:t>C2C, hay "Consumer to Consumer", là một mô hình kinh doanh cho phép các cá nhân tự mình trao đổi hàng hóa và dịch vụ thông qua các nền tảng trực tuyến. Khác với mô hình truyền thống, trong đó doanh nghiệp cung cấp sản phẩm cho người tiêu dùng, mô hình C2C tạo điều kiện cho việc giao dịch trực tiếp giữa người tiêu dùng với nhau qua các website hoặc ứng dụng chuyên dụng kết nối các cá nhân.</a:t>
            </a:r>
            <a:endParaRPr lang="en-US" sz="2400">
              <a:latin typeface="Be Vietnam Pro Light" pitchFamily="2" charset="0"/>
            </a:endParaRPr>
          </a:p>
        </p:txBody>
      </p:sp>
    </p:spTree>
    <p:extLst>
      <p:ext uri="{BB962C8B-B14F-4D97-AF65-F5344CB8AC3E}">
        <p14:creationId xmlns:p14="http://schemas.microsoft.com/office/powerpoint/2010/main" val="27214083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7137D-331D-4E02-9B19-1F0B7C0415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A0EF1D-8FC1-5A53-EE38-71E07A7F430C}"/>
              </a:ext>
            </a:extLst>
          </p:cNvPr>
          <p:cNvSpPr>
            <a:spLocks noGrp="1"/>
          </p:cNvSpPr>
          <p:nvPr>
            <p:ph type="title"/>
          </p:nvPr>
        </p:nvSpPr>
        <p:spPr/>
        <p:txBody>
          <a:bodyPr/>
          <a:lstStyle/>
          <a:p>
            <a:r>
              <a:rPr lang="en-US"/>
              <a:t>III. JSON WEB TOKEN</a:t>
            </a:r>
          </a:p>
        </p:txBody>
      </p:sp>
      <p:sp>
        <p:nvSpPr>
          <p:cNvPr id="3" name="Content Placeholder 2">
            <a:extLst>
              <a:ext uri="{FF2B5EF4-FFF2-40B4-BE49-F238E27FC236}">
                <a16:creationId xmlns:a16="http://schemas.microsoft.com/office/drawing/2014/main" id="{FC632562-A349-51C5-E593-C5A7C464E72C}"/>
              </a:ext>
            </a:extLst>
          </p:cNvPr>
          <p:cNvSpPr>
            <a:spLocks noGrp="1"/>
          </p:cNvSpPr>
          <p:nvPr>
            <p:ph idx="1"/>
          </p:nvPr>
        </p:nvSpPr>
        <p:spPr/>
        <p:txBody>
          <a:bodyPr>
            <a:normAutofit/>
          </a:bodyPr>
          <a:lstStyle/>
          <a:p>
            <a:pPr algn="just"/>
            <a:r>
              <a:rPr lang="vi-VN" sz="2400">
                <a:latin typeface="Be Vietnam Pro Light" pitchFamily="2" charset="0"/>
              </a:rPr>
              <a:t>JSON Web Token (JWT) là một tiêu chuẩn mở (RFC 7519) được dùng để để truyền tải thông tin một cách an toàn giữa các bên dưới dạng đối tượng JSON. Thông tin này có thể được xác minh và tin cậy bởi vì nó được ký số. JWT có thể được ký bằng cách sử dụng một khóa bí mật (với thuật toán HMAC) hoặc một cặp khóa công khai/riêng tư sử dụng RSA hoặc ECDSA.</a:t>
            </a:r>
          </a:p>
          <a:p>
            <a:pPr algn="just"/>
            <a:r>
              <a:rPr lang="vi-VN" sz="2400">
                <a:latin typeface="Be Vietnam Pro Light" pitchFamily="2" charset="0"/>
              </a:rPr>
              <a:t>Các token được ký có thể xác minh tính toàn vẹn của các thông tin (claims) chứa bên trong, trong khi các token được mã hóa giúp che giấu những thông tin đó khỏi các bên khác. Khi các token được ký sử dụng cặp khóa công khai/riêng tư, chữ ký cũng chứng nhận rằng chỉ riêng bên nắm giữ khóa riêng mới là bên đã thực hiện ký.</a:t>
            </a:r>
          </a:p>
        </p:txBody>
      </p:sp>
    </p:spTree>
    <p:extLst>
      <p:ext uri="{BB962C8B-B14F-4D97-AF65-F5344CB8AC3E}">
        <p14:creationId xmlns:p14="http://schemas.microsoft.com/office/powerpoint/2010/main" val="24520125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90CC2-EB05-726F-5D6E-034F21F49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BB900-751C-10DC-43DC-82B469AAF2F5}"/>
              </a:ext>
            </a:extLst>
          </p:cNvPr>
          <p:cNvSpPr>
            <a:spLocks noGrp="1"/>
          </p:cNvSpPr>
          <p:nvPr>
            <p:ph type="title"/>
          </p:nvPr>
        </p:nvSpPr>
        <p:spPr/>
        <p:txBody>
          <a:bodyPr/>
          <a:lstStyle/>
          <a:p>
            <a:r>
              <a:rPr lang="en-US"/>
              <a:t>IV. SUPABASE</a:t>
            </a:r>
          </a:p>
        </p:txBody>
      </p:sp>
      <p:sp>
        <p:nvSpPr>
          <p:cNvPr id="3" name="Content Placeholder 2">
            <a:extLst>
              <a:ext uri="{FF2B5EF4-FFF2-40B4-BE49-F238E27FC236}">
                <a16:creationId xmlns:a16="http://schemas.microsoft.com/office/drawing/2014/main" id="{57E098CB-687D-339B-BC5A-FF4EEB71F889}"/>
              </a:ext>
            </a:extLst>
          </p:cNvPr>
          <p:cNvSpPr>
            <a:spLocks noGrp="1"/>
          </p:cNvSpPr>
          <p:nvPr>
            <p:ph idx="1"/>
          </p:nvPr>
        </p:nvSpPr>
        <p:spPr/>
        <p:txBody>
          <a:bodyPr>
            <a:normAutofit/>
          </a:bodyPr>
          <a:lstStyle/>
          <a:p>
            <a:pPr algn="just"/>
            <a:r>
              <a:rPr lang="vi-VN" sz="2400">
                <a:latin typeface="Be Vietnam Pro Light" pitchFamily="2" charset="0"/>
              </a:rPr>
              <a:t>Supabase</a:t>
            </a:r>
            <a:r>
              <a:rPr lang="en-US" sz="2400">
                <a:latin typeface="Be Vietnam Pro Light" pitchFamily="2" charset="0"/>
              </a:rPr>
              <a:t> </a:t>
            </a:r>
            <a:r>
              <a:rPr lang="vi-VN" sz="2400">
                <a:latin typeface="Be Vietnam Pro Light" pitchFamily="2" charset="0"/>
              </a:rPr>
              <a:t>được triển khai như một nền tảng Backend-as-a-Service mã nguồn mở, cung cấp giải pháp thay thế toàn diện cho Firebase với ưu điểm vượt trội về tính linh hoạt và khả năng tùy biến. Khác với Firebase (sử dụng NoSQL Firestore), Supabase xây dựng trên nền tảng PostgreSQL hệ quản trị cơ sở dữ liệu quan hệ (RDBMS) mạnh mẽ, hỗ trợ SQL nguyên bản, transactions ACID, và stored procedures. Kiến trúc này cho phép phát triển ứng dụng phức tạp với quan hệ dữ liệu đa chiều, đồng thời tận dụng tính năng Row Level Security (RLS) để kiểm soát truy cập dữ liệu ở cấp độ từng hàng, đảm bảo an ninh thông qua chính sách role-based.</a:t>
            </a:r>
          </a:p>
        </p:txBody>
      </p:sp>
    </p:spTree>
    <p:extLst>
      <p:ext uri="{BB962C8B-B14F-4D97-AF65-F5344CB8AC3E}">
        <p14:creationId xmlns:p14="http://schemas.microsoft.com/office/powerpoint/2010/main" val="306933926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9C1A-6265-FBC3-2603-1AC15273D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81F41-79A5-39EF-E8F4-723DA3BAA1A9}"/>
              </a:ext>
            </a:extLst>
          </p:cNvPr>
          <p:cNvSpPr>
            <a:spLocks noGrp="1"/>
          </p:cNvSpPr>
          <p:nvPr>
            <p:ph type="title"/>
          </p:nvPr>
        </p:nvSpPr>
        <p:spPr/>
        <p:txBody>
          <a:bodyPr/>
          <a:lstStyle/>
          <a:p>
            <a:r>
              <a:rPr lang="en-US"/>
              <a:t>V. DEMO</a:t>
            </a:r>
          </a:p>
        </p:txBody>
      </p:sp>
      <p:pic>
        <p:nvPicPr>
          <p:cNvPr id="6" name="Content Placeholder 5" descr="A screenshot of a motorcycle&#10;&#10;AI-generated content may be incorrect.">
            <a:extLst>
              <a:ext uri="{FF2B5EF4-FFF2-40B4-BE49-F238E27FC236}">
                <a16:creationId xmlns:a16="http://schemas.microsoft.com/office/drawing/2014/main" id="{D6F5DCDA-9359-61DB-9008-ADFC1A81B9AB}"/>
              </a:ext>
            </a:extLst>
          </p:cNvPr>
          <p:cNvPicPr>
            <a:picLocks noGrp="1" noChangeAspect="1"/>
          </p:cNvPicPr>
          <p:nvPr>
            <p:ph idx="1"/>
          </p:nvPr>
        </p:nvPicPr>
        <p:blipFill>
          <a:blip r:embed="rId2"/>
          <a:stretch>
            <a:fillRect/>
          </a:stretch>
        </p:blipFill>
        <p:spPr>
          <a:xfrm>
            <a:off x="1064444" y="1567772"/>
            <a:ext cx="9889503" cy="4769625"/>
          </a:xfrm>
          <a:prstGeom prst="rect">
            <a:avLst/>
          </a:prstGeom>
          <a:ln w="12700">
            <a:solidFill>
              <a:schemeClr val="tx1"/>
            </a:solidFill>
          </a:ln>
        </p:spPr>
      </p:pic>
      <p:sp>
        <p:nvSpPr>
          <p:cNvPr id="7" name="TextBox 6">
            <a:extLst>
              <a:ext uri="{FF2B5EF4-FFF2-40B4-BE49-F238E27FC236}">
                <a16:creationId xmlns:a16="http://schemas.microsoft.com/office/drawing/2014/main" id="{56B625B5-4F4E-3699-AB09-EA054E471841}"/>
              </a:ext>
            </a:extLst>
          </p:cNvPr>
          <p:cNvSpPr txBox="1"/>
          <p:nvPr/>
        </p:nvSpPr>
        <p:spPr>
          <a:xfrm>
            <a:off x="1064444" y="6419653"/>
            <a:ext cx="9889503" cy="369332"/>
          </a:xfrm>
          <a:prstGeom prst="rect">
            <a:avLst/>
          </a:prstGeom>
          <a:noFill/>
        </p:spPr>
        <p:txBody>
          <a:bodyPr wrap="square" rtlCol="0">
            <a:spAutoFit/>
          </a:bodyPr>
          <a:lstStyle/>
          <a:p>
            <a:pPr algn="ctr"/>
            <a:r>
              <a:rPr lang="en-US"/>
              <a:t>Hình 1. Trang chủ</a:t>
            </a:r>
          </a:p>
        </p:txBody>
      </p:sp>
    </p:spTree>
    <p:extLst>
      <p:ext uri="{BB962C8B-B14F-4D97-AF65-F5344CB8AC3E}">
        <p14:creationId xmlns:p14="http://schemas.microsoft.com/office/powerpoint/2010/main" val="53153316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DD170-B175-E1E2-4396-24824BBCF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32CE0-594D-7DD1-BDD8-ECE633AD889A}"/>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A81C77CA-D836-4DE3-D294-903ADA632831}"/>
              </a:ext>
            </a:extLst>
          </p:cNvPr>
          <p:cNvSpPr txBox="1"/>
          <p:nvPr/>
        </p:nvSpPr>
        <p:spPr>
          <a:xfrm>
            <a:off x="1064444" y="6419653"/>
            <a:ext cx="9889503" cy="369332"/>
          </a:xfrm>
          <a:prstGeom prst="rect">
            <a:avLst/>
          </a:prstGeom>
          <a:noFill/>
        </p:spPr>
        <p:txBody>
          <a:bodyPr wrap="square" rtlCol="0">
            <a:spAutoFit/>
          </a:bodyPr>
          <a:lstStyle/>
          <a:p>
            <a:pPr algn="ctr"/>
            <a:r>
              <a:rPr lang="en-US"/>
              <a:t>Hình 2. Nội dung trang chủ</a:t>
            </a:r>
          </a:p>
        </p:txBody>
      </p:sp>
      <p:pic>
        <p:nvPicPr>
          <p:cNvPr id="4" name="Picture 3" descr="A screenshot of a motorcycle&#10;&#10;AI-generated content may be incorrect.">
            <a:extLst>
              <a:ext uri="{FF2B5EF4-FFF2-40B4-BE49-F238E27FC236}">
                <a16:creationId xmlns:a16="http://schemas.microsoft.com/office/drawing/2014/main" id="{7AB1C7F8-3FC9-3134-9673-6DA6A9B73749}"/>
              </a:ext>
            </a:extLst>
          </p:cNvPr>
          <p:cNvPicPr>
            <a:picLocks noChangeAspect="1"/>
          </p:cNvPicPr>
          <p:nvPr/>
        </p:nvPicPr>
        <p:blipFill>
          <a:blip r:embed="rId2"/>
          <a:stretch>
            <a:fillRect/>
          </a:stretch>
        </p:blipFill>
        <p:spPr>
          <a:xfrm>
            <a:off x="1064443" y="1567772"/>
            <a:ext cx="9889503" cy="4784139"/>
          </a:xfrm>
          <a:prstGeom prst="rect">
            <a:avLst/>
          </a:prstGeom>
          <a:ln w="12700">
            <a:solidFill>
              <a:schemeClr val="tx1"/>
            </a:solidFill>
          </a:ln>
        </p:spPr>
      </p:pic>
    </p:spTree>
    <p:extLst>
      <p:ext uri="{BB962C8B-B14F-4D97-AF65-F5344CB8AC3E}">
        <p14:creationId xmlns:p14="http://schemas.microsoft.com/office/powerpoint/2010/main" val="406419921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BEBD0-2720-9464-B534-F089D9485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35F67A-DB23-3814-B3B1-663819822382}"/>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931D64D4-E8A6-DEF9-C966-CB42C8163DE8}"/>
              </a:ext>
            </a:extLst>
          </p:cNvPr>
          <p:cNvSpPr txBox="1"/>
          <p:nvPr/>
        </p:nvSpPr>
        <p:spPr>
          <a:xfrm>
            <a:off x="1064444" y="6419653"/>
            <a:ext cx="9889503" cy="369332"/>
          </a:xfrm>
          <a:prstGeom prst="rect">
            <a:avLst/>
          </a:prstGeom>
          <a:noFill/>
        </p:spPr>
        <p:txBody>
          <a:bodyPr wrap="square" rtlCol="0">
            <a:spAutoFit/>
          </a:bodyPr>
          <a:lstStyle/>
          <a:p>
            <a:pPr algn="ctr"/>
            <a:r>
              <a:rPr lang="en-US"/>
              <a:t>Hình 3. Điều hướng người dùng</a:t>
            </a:r>
          </a:p>
        </p:txBody>
      </p:sp>
      <p:pic>
        <p:nvPicPr>
          <p:cNvPr id="6" name="Picture 5">
            <a:extLst>
              <a:ext uri="{FF2B5EF4-FFF2-40B4-BE49-F238E27FC236}">
                <a16:creationId xmlns:a16="http://schemas.microsoft.com/office/drawing/2014/main" id="{98B7BF85-4AAE-6743-23B5-5AAED7C03B29}"/>
              </a:ext>
            </a:extLst>
          </p:cNvPr>
          <p:cNvPicPr>
            <a:picLocks noChangeAspect="1"/>
          </p:cNvPicPr>
          <p:nvPr/>
        </p:nvPicPr>
        <p:blipFill>
          <a:blip r:embed="rId2"/>
          <a:stretch>
            <a:fillRect/>
          </a:stretch>
        </p:blipFill>
        <p:spPr>
          <a:xfrm>
            <a:off x="1064444" y="1541956"/>
            <a:ext cx="9889503" cy="4754173"/>
          </a:xfrm>
          <a:prstGeom prst="rect">
            <a:avLst/>
          </a:prstGeom>
          <a:ln w="12700">
            <a:solidFill>
              <a:schemeClr val="tx1"/>
            </a:solidFill>
          </a:ln>
        </p:spPr>
      </p:pic>
    </p:spTree>
    <p:extLst>
      <p:ext uri="{BB962C8B-B14F-4D97-AF65-F5344CB8AC3E}">
        <p14:creationId xmlns:p14="http://schemas.microsoft.com/office/powerpoint/2010/main" val="282276369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3718-D415-9B15-4AFA-32EB7E050A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B7E635-326E-9328-EB9C-2B25A8D4ECE2}"/>
              </a:ext>
            </a:extLst>
          </p:cNvPr>
          <p:cNvSpPr>
            <a:spLocks noGrp="1"/>
          </p:cNvSpPr>
          <p:nvPr>
            <p:ph type="title"/>
          </p:nvPr>
        </p:nvSpPr>
        <p:spPr/>
        <p:txBody>
          <a:bodyPr/>
          <a:lstStyle/>
          <a:p>
            <a:r>
              <a:rPr lang="en-US"/>
              <a:t>V. DEMO</a:t>
            </a:r>
          </a:p>
        </p:txBody>
      </p:sp>
      <p:sp>
        <p:nvSpPr>
          <p:cNvPr id="7" name="TextBox 6">
            <a:extLst>
              <a:ext uri="{FF2B5EF4-FFF2-40B4-BE49-F238E27FC236}">
                <a16:creationId xmlns:a16="http://schemas.microsoft.com/office/drawing/2014/main" id="{78DF29FB-04F5-53F8-EE66-6E505276CC3B}"/>
              </a:ext>
            </a:extLst>
          </p:cNvPr>
          <p:cNvSpPr txBox="1"/>
          <p:nvPr/>
        </p:nvSpPr>
        <p:spPr>
          <a:xfrm>
            <a:off x="838200" y="6419653"/>
            <a:ext cx="4088131" cy="369332"/>
          </a:xfrm>
          <a:prstGeom prst="rect">
            <a:avLst/>
          </a:prstGeom>
          <a:noFill/>
        </p:spPr>
        <p:txBody>
          <a:bodyPr wrap="square" rtlCol="0">
            <a:spAutoFit/>
          </a:bodyPr>
          <a:lstStyle/>
          <a:p>
            <a:pPr algn="ctr"/>
            <a:r>
              <a:rPr lang="en-US"/>
              <a:t>Hình 4.1. Form Đăng Ký</a:t>
            </a:r>
          </a:p>
        </p:txBody>
      </p:sp>
      <p:pic>
        <p:nvPicPr>
          <p:cNvPr id="3" name="Picture 2" descr="A screenshot of a motorcycle registration form&#10;&#10;AI-generated content may be incorrect.">
            <a:extLst>
              <a:ext uri="{FF2B5EF4-FFF2-40B4-BE49-F238E27FC236}">
                <a16:creationId xmlns:a16="http://schemas.microsoft.com/office/drawing/2014/main" id="{4A84FB89-F92E-636D-5B77-BA84D1BF47BD}"/>
              </a:ext>
            </a:extLst>
          </p:cNvPr>
          <p:cNvPicPr>
            <a:picLocks noChangeAspect="1"/>
          </p:cNvPicPr>
          <p:nvPr/>
        </p:nvPicPr>
        <p:blipFill>
          <a:blip r:embed="rId2"/>
          <a:stretch>
            <a:fillRect/>
          </a:stretch>
        </p:blipFill>
        <p:spPr>
          <a:xfrm>
            <a:off x="838200" y="1511545"/>
            <a:ext cx="4088130" cy="4819650"/>
          </a:xfrm>
          <a:prstGeom prst="rect">
            <a:avLst/>
          </a:prstGeom>
          <a:ln w="12700">
            <a:solidFill>
              <a:schemeClr val="tx1"/>
            </a:solidFill>
          </a:ln>
        </p:spPr>
      </p:pic>
      <p:pic>
        <p:nvPicPr>
          <p:cNvPr id="4" name="Picture 3" descr="A screenshot of a motorcycle&#10;&#10;AI-generated content may be incorrect.">
            <a:extLst>
              <a:ext uri="{FF2B5EF4-FFF2-40B4-BE49-F238E27FC236}">
                <a16:creationId xmlns:a16="http://schemas.microsoft.com/office/drawing/2014/main" id="{CD683B43-E2B9-2DA4-96F7-3DF16D0A211D}"/>
              </a:ext>
            </a:extLst>
          </p:cNvPr>
          <p:cNvPicPr>
            <a:picLocks noChangeAspect="1"/>
          </p:cNvPicPr>
          <p:nvPr/>
        </p:nvPicPr>
        <p:blipFill>
          <a:blip r:embed="rId3"/>
          <a:stretch>
            <a:fillRect/>
          </a:stretch>
        </p:blipFill>
        <p:spPr>
          <a:xfrm>
            <a:off x="5213987" y="1511544"/>
            <a:ext cx="6488452" cy="4819649"/>
          </a:xfrm>
          <a:prstGeom prst="rect">
            <a:avLst/>
          </a:prstGeom>
          <a:ln w="12700">
            <a:solidFill>
              <a:schemeClr val="tx1"/>
            </a:solidFill>
          </a:ln>
        </p:spPr>
      </p:pic>
      <p:sp>
        <p:nvSpPr>
          <p:cNvPr id="5" name="TextBox 4">
            <a:extLst>
              <a:ext uri="{FF2B5EF4-FFF2-40B4-BE49-F238E27FC236}">
                <a16:creationId xmlns:a16="http://schemas.microsoft.com/office/drawing/2014/main" id="{F5E10594-4CE1-F65F-32E1-0DC7B348A8CF}"/>
              </a:ext>
            </a:extLst>
          </p:cNvPr>
          <p:cNvSpPr txBox="1"/>
          <p:nvPr/>
        </p:nvSpPr>
        <p:spPr>
          <a:xfrm>
            <a:off x="5213987" y="6419653"/>
            <a:ext cx="6488452" cy="369332"/>
          </a:xfrm>
          <a:prstGeom prst="rect">
            <a:avLst/>
          </a:prstGeom>
          <a:noFill/>
        </p:spPr>
        <p:txBody>
          <a:bodyPr wrap="square" rtlCol="0">
            <a:spAutoFit/>
          </a:bodyPr>
          <a:lstStyle/>
          <a:p>
            <a:pPr algn="ctr"/>
            <a:r>
              <a:rPr lang="en-US"/>
              <a:t>Hình 4.2. Form Đăng Nhập</a:t>
            </a:r>
          </a:p>
        </p:txBody>
      </p:sp>
    </p:spTree>
    <p:extLst>
      <p:ext uri="{BB962C8B-B14F-4D97-AF65-F5344CB8AC3E}">
        <p14:creationId xmlns:p14="http://schemas.microsoft.com/office/powerpoint/2010/main" val="1342272998"/>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4">
      <a:majorFont>
        <a:latin typeface="Be Vietnam Pro Black"/>
        <a:ea typeface=""/>
        <a:cs typeface=""/>
      </a:majorFont>
      <a:minorFont>
        <a:latin typeface="Be Vietnam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162</TotalTime>
  <Words>817</Words>
  <Application>Microsoft Office PowerPoint</Application>
  <PresentationFormat>Widescreen</PresentationFormat>
  <Paragraphs>56</Paragraphs>
  <Slides>24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Be Vietnam Pro</vt:lpstr>
      <vt:lpstr>Be Vietnam Pro Black</vt:lpstr>
      <vt:lpstr>Be Vietnam Pro Light</vt:lpstr>
      <vt:lpstr>Office Theme</vt:lpstr>
      <vt:lpstr>NỀN TẢNG GIAO DỊCH XE MÁY</vt:lpstr>
      <vt:lpstr>I. TỔNG QUÁT</vt:lpstr>
      <vt:lpstr>II. MÔ HÌNH KINH DOANH C2C</vt:lpstr>
      <vt:lpstr>III. JSON WEB TOKEN</vt:lpstr>
      <vt:lpstr>IV. SUPABASE</vt:lpstr>
      <vt:lpstr>V. DEMO</vt:lpstr>
      <vt:lpstr>V. DEMO</vt:lpstr>
      <vt:lpstr>V. DEMO</vt:lpstr>
      <vt:lpstr>V. DEMO</vt:lpstr>
      <vt:lpstr>V. DEMO</vt:lpstr>
      <vt:lpstr>V. DEMO</vt:lpstr>
      <vt:lpstr>V. DEMO</vt:lpstr>
      <vt:lpstr>V. DEMO</vt:lpstr>
      <vt:lpstr>V. DEMO</vt:lpstr>
      <vt:lpstr>V. DEMO</vt:lpstr>
      <vt:lpstr>V. DEMO</vt:lpstr>
      <vt:lpstr>V. DEMO</vt:lpstr>
      <vt:lpstr>V. DEMO</vt:lpstr>
      <vt:lpstr>V. DEMO</vt:lpstr>
      <vt:lpstr>V. DEMO</vt:lpstr>
      <vt:lpstr>V. DEMO</vt:lpstr>
      <vt:lpstr>V. DEMO</vt:lpstr>
      <vt:lpstr>V. DEMO</vt:lpstr>
      <vt:lpstr>V.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PhucTruong</dc:creator>
  <cp:lastModifiedBy>PhucTruong</cp:lastModifiedBy>
  <cp:revision>41</cp:revision>
  <dcterms:created xsi:type="dcterms:W3CDTF">2025-05-06T15:35:37Z</dcterms:created>
  <dcterms:modified xsi:type="dcterms:W3CDTF">2025-05-08T16:57:29Z</dcterms:modified>
</cp:coreProperties>
</file>